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74" r:id="rId5"/>
    <p:sldId id="268" r:id="rId6"/>
    <p:sldId id="275" r:id="rId7"/>
    <p:sldId id="276" r:id="rId8"/>
    <p:sldId id="277" r:id="rId9"/>
    <p:sldId id="262" r:id="rId10"/>
    <p:sldId id="271" r:id="rId11"/>
    <p:sldId id="272" r:id="rId12"/>
  </p:sldIdLst>
  <p:sldSz cx="12192000" cy="6858000"/>
  <p:notesSz cx="6886575" cy="100171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183" cy="502596"/>
          </a:xfrm>
          <a:prstGeom prst="rect">
            <a:avLst/>
          </a:prstGeom>
        </p:spPr>
        <p:txBody>
          <a:bodyPr vert="horz" lIns="96588" tIns="48294" rIns="96588" bIns="48294" rtlCol="0"/>
          <a:lstStyle>
            <a:lvl1pPr algn="l">
              <a:defRPr sz="1300"/>
            </a:lvl1pPr>
          </a:lstStyle>
          <a:p>
            <a:endParaRPr lang="en-GB"/>
          </a:p>
        </p:txBody>
      </p:sp>
      <p:sp>
        <p:nvSpPr>
          <p:cNvPr id="3" name="Date Placeholder 2"/>
          <p:cNvSpPr>
            <a:spLocks noGrp="1"/>
          </p:cNvSpPr>
          <p:nvPr>
            <p:ph type="dt" idx="1"/>
          </p:nvPr>
        </p:nvSpPr>
        <p:spPr>
          <a:xfrm>
            <a:off x="3900799" y="0"/>
            <a:ext cx="2984183" cy="502596"/>
          </a:xfrm>
          <a:prstGeom prst="rect">
            <a:avLst/>
          </a:prstGeom>
        </p:spPr>
        <p:txBody>
          <a:bodyPr vert="horz" lIns="96588" tIns="48294" rIns="96588" bIns="48294" rtlCol="0"/>
          <a:lstStyle>
            <a:lvl1pPr algn="r">
              <a:defRPr sz="1300"/>
            </a:lvl1pPr>
          </a:lstStyle>
          <a:p>
            <a:fld id="{C394ACF2-CF1A-464D-ACD4-552D19E2AE29}" type="datetimeFigureOut">
              <a:rPr lang="en-GB" smtClean="0"/>
              <a:t>12/06/2023</a:t>
            </a:fld>
            <a:endParaRPr lang="en-GB"/>
          </a:p>
        </p:txBody>
      </p:sp>
      <p:sp>
        <p:nvSpPr>
          <p:cNvPr id="4" name="Slide Image Placeholder 3"/>
          <p:cNvSpPr>
            <a:spLocks noGrp="1" noRot="1" noChangeAspect="1"/>
          </p:cNvSpPr>
          <p:nvPr>
            <p:ph type="sldImg" idx="2"/>
          </p:nvPr>
        </p:nvSpPr>
        <p:spPr>
          <a:xfrm>
            <a:off x="439738" y="1252538"/>
            <a:ext cx="6007100" cy="3379787"/>
          </a:xfrm>
          <a:prstGeom prst="rect">
            <a:avLst/>
          </a:prstGeom>
          <a:noFill/>
          <a:ln w="12700">
            <a:solidFill>
              <a:prstClr val="black"/>
            </a:solidFill>
          </a:ln>
        </p:spPr>
        <p:txBody>
          <a:bodyPr vert="horz" lIns="96588" tIns="48294" rIns="96588" bIns="48294" rtlCol="0" anchor="ctr"/>
          <a:lstStyle/>
          <a:p>
            <a:endParaRPr lang="en-GB"/>
          </a:p>
        </p:txBody>
      </p:sp>
      <p:sp>
        <p:nvSpPr>
          <p:cNvPr id="5" name="Notes Placeholder 4"/>
          <p:cNvSpPr>
            <a:spLocks noGrp="1"/>
          </p:cNvSpPr>
          <p:nvPr>
            <p:ph type="body" sz="quarter" idx="3"/>
          </p:nvPr>
        </p:nvSpPr>
        <p:spPr>
          <a:xfrm>
            <a:off x="688658" y="4820741"/>
            <a:ext cx="5509260" cy="3944243"/>
          </a:xfrm>
          <a:prstGeom prst="rect">
            <a:avLst/>
          </a:prstGeom>
        </p:spPr>
        <p:txBody>
          <a:bodyPr vert="horz" lIns="96588" tIns="48294" rIns="96588" bIns="4829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4531"/>
            <a:ext cx="2984183" cy="502595"/>
          </a:xfrm>
          <a:prstGeom prst="rect">
            <a:avLst/>
          </a:prstGeom>
        </p:spPr>
        <p:txBody>
          <a:bodyPr vert="horz" lIns="96588" tIns="48294" rIns="96588" bIns="48294" rtlCol="0" anchor="b"/>
          <a:lstStyle>
            <a:lvl1pPr algn="l">
              <a:defRPr sz="1300"/>
            </a:lvl1pPr>
          </a:lstStyle>
          <a:p>
            <a:endParaRPr lang="en-GB"/>
          </a:p>
        </p:txBody>
      </p:sp>
      <p:sp>
        <p:nvSpPr>
          <p:cNvPr id="7" name="Slide Number Placeholder 6"/>
          <p:cNvSpPr>
            <a:spLocks noGrp="1"/>
          </p:cNvSpPr>
          <p:nvPr>
            <p:ph type="sldNum" sz="quarter" idx="5"/>
          </p:nvPr>
        </p:nvSpPr>
        <p:spPr>
          <a:xfrm>
            <a:off x="3900799" y="9514531"/>
            <a:ext cx="2984183" cy="502595"/>
          </a:xfrm>
          <a:prstGeom prst="rect">
            <a:avLst/>
          </a:prstGeom>
        </p:spPr>
        <p:txBody>
          <a:bodyPr vert="horz" lIns="96588" tIns="48294" rIns="96588" bIns="48294" rtlCol="0" anchor="b"/>
          <a:lstStyle>
            <a:lvl1pPr algn="r">
              <a:defRPr sz="1300"/>
            </a:lvl1pPr>
          </a:lstStyle>
          <a:p>
            <a:fld id="{2C7784B3-D1D2-4DBE-96FC-5169333ABADE}" type="slidenum">
              <a:rPr lang="en-GB" smtClean="0"/>
              <a:t>‹#›</a:t>
            </a:fld>
            <a:endParaRPr lang="en-GB"/>
          </a:p>
        </p:txBody>
      </p:sp>
    </p:spTree>
    <p:extLst>
      <p:ext uri="{BB962C8B-B14F-4D97-AF65-F5344CB8AC3E}">
        <p14:creationId xmlns:p14="http://schemas.microsoft.com/office/powerpoint/2010/main" val="1048051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F740B-BA7A-2CD8-15AE-FEC438F89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654F13-44F8-7E40-0AF0-AF935F7FB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349F0E-E47F-ADD7-BFD1-B0DEA1458523}"/>
              </a:ext>
            </a:extLst>
          </p:cNvPr>
          <p:cNvSpPr>
            <a:spLocks noGrp="1"/>
          </p:cNvSpPr>
          <p:nvPr>
            <p:ph type="dt" sz="half" idx="10"/>
          </p:nvPr>
        </p:nvSpPr>
        <p:spPr/>
        <p:txBody>
          <a:bodyPr/>
          <a:lstStyle/>
          <a:p>
            <a:fld id="{DA3DE72B-2F0C-4071-B18C-068A98B5C5FA}" type="datetime1">
              <a:rPr lang="en-GB" smtClean="0"/>
              <a:t>12/06/2023</a:t>
            </a:fld>
            <a:endParaRPr lang="en-GB"/>
          </a:p>
        </p:txBody>
      </p:sp>
      <p:sp>
        <p:nvSpPr>
          <p:cNvPr id="5" name="Footer Placeholder 4">
            <a:extLst>
              <a:ext uri="{FF2B5EF4-FFF2-40B4-BE49-F238E27FC236}">
                <a16:creationId xmlns:a16="http://schemas.microsoft.com/office/drawing/2014/main" id="{420A923C-D374-CA82-26D5-1530348A08B7}"/>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16E1FA97-B39F-1147-1FC6-F7D947312171}"/>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62919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2BAE4-18F8-6239-E6A4-92BE427F05A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90A356-8814-E17F-CE2A-40DFB7E1F9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1633F0-8CD9-D3F9-EDC8-25242E4A03E3}"/>
              </a:ext>
            </a:extLst>
          </p:cNvPr>
          <p:cNvSpPr>
            <a:spLocks noGrp="1"/>
          </p:cNvSpPr>
          <p:nvPr>
            <p:ph type="dt" sz="half" idx="10"/>
          </p:nvPr>
        </p:nvSpPr>
        <p:spPr/>
        <p:txBody>
          <a:bodyPr/>
          <a:lstStyle/>
          <a:p>
            <a:fld id="{5A9301F0-DCCF-4A07-ADEE-3F70A0D4629B}" type="datetime1">
              <a:rPr lang="en-GB" smtClean="0"/>
              <a:t>12/06/2023</a:t>
            </a:fld>
            <a:endParaRPr lang="en-GB"/>
          </a:p>
        </p:txBody>
      </p:sp>
      <p:sp>
        <p:nvSpPr>
          <p:cNvPr id="5" name="Footer Placeholder 4">
            <a:extLst>
              <a:ext uri="{FF2B5EF4-FFF2-40B4-BE49-F238E27FC236}">
                <a16:creationId xmlns:a16="http://schemas.microsoft.com/office/drawing/2014/main" id="{045A69D6-F44E-A93F-82DA-31AE1C307D39}"/>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B48AC9DC-020D-A20F-9C17-14F761BB5797}"/>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85649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193EB1-D57F-3654-650B-B6B5A5C5E6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B178B8-EC9F-0591-3DC1-8DB944BC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95B422-F4E5-6AFE-0B8B-33BED9705D07}"/>
              </a:ext>
            </a:extLst>
          </p:cNvPr>
          <p:cNvSpPr>
            <a:spLocks noGrp="1"/>
          </p:cNvSpPr>
          <p:nvPr>
            <p:ph type="dt" sz="half" idx="10"/>
          </p:nvPr>
        </p:nvSpPr>
        <p:spPr/>
        <p:txBody>
          <a:bodyPr/>
          <a:lstStyle/>
          <a:p>
            <a:fld id="{271A9170-4BBA-420D-9592-30E3AE3A033D}" type="datetime1">
              <a:rPr lang="en-GB" smtClean="0"/>
              <a:t>12/06/2023</a:t>
            </a:fld>
            <a:endParaRPr lang="en-GB"/>
          </a:p>
        </p:txBody>
      </p:sp>
      <p:sp>
        <p:nvSpPr>
          <p:cNvPr id="5" name="Footer Placeholder 4">
            <a:extLst>
              <a:ext uri="{FF2B5EF4-FFF2-40B4-BE49-F238E27FC236}">
                <a16:creationId xmlns:a16="http://schemas.microsoft.com/office/drawing/2014/main" id="{E4A334EF-498F-91B7-1823-38575BD92E38}"/>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70C40417-C742-0BBF-1C3A-AB3F50A97D93}"/>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119373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E3A50-FADA-0AFC-90AD-68EE37F32E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63B9BD-D447-3D60-FB52-67557CAF13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E5D8AF-E9CE-09DA-2041-DEF283FC746C}"/>
              </a:ext>
            </a:extLst>
          </p:cNvPr>
          <p:cNvSpPr>
            <a:spLocks noGrp="1"/>
          </p:cNvSpPr>
          <p:nvPr>
            <p:ph type="dt" sz="half" idx="10"/>
          </p:nvPr>
        </p:nvSpPr>
        <p:spPr/>
        <p:txBody>
          <a:bodyPr/>
          <a:lstStyle/>
          <a:p>
            <a:fld id="{DA89DE33-7E40-4F36-9EAF-FB93880D80C6}" type="datetime1">
              <a:rPr lang="en-GB" smtClean="0"/>
              <a:t>12/06/2023</a:t>
            </a:fld>
            <a:endParaRPr lang="en-GB"/>
          </a:p>
        </p:txBody>
      </p:sp>
      <p:sp>
        <p:nvSpPr>
          <p:cNvPr id="5" name="Footer Placeholder 4">
            <a:extLst>
              <a:ext uri="{FF2B5EF4-FFF2-40B4-BE49-F238E27FC236}">
                <a16:creationId xmlns:a16="http://schemas.microsoft.com/office/drawing/2014/main" id="{851F0BE2-D296-A95D-0C83-C2C8988842E0}"/>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E804CBAB-1DE5-C5DF-AF05-945AFDC75F3E}"/>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41644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B4B01-03D3-A875-CD6D-66FB017D2F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7B04B2-74DA-8390-7104-EB92B4FAED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5FA218-15E7-55D2-DE95-F0B7DE2D842A}"/>
              </a:ext>
            </a:extLst>
          </p:cNvPr>
          <p:cNvSpPr>
            <a:spLocks noGrp="1"/>
          </p:cNvSpPr>
          <p:nvPr>
            <p:ph type="dt" sz="half" idx="10"/>
          </p:nvPr>
        </p:nvSpPr>
        <p:spPr/>
        <p:txBody>
          <a:bodyPr/>
          <a:lstStyle/>
          <a:p>
            <a:fld id="{36224909-F069-48DE-B412-0651C10E0D85}" type="datetime1">
              <a:rPr lang="en-GB" smtClean="0"/>
              <a:t>12/06/2023</a:t>
            </a:fld>
            <a:endParaRPr lang="en-GB"/>
          </a:p>
        </p:txBody>
      </p:sp>
      <p:sp>
        <p:nvSpPr>
          <p:cNvPr id="5" name="Footer Placeholder 4">
            <a:extLst>
              <a:ext uri="{FF2B5EF4-FFF2-40B4-BE49-F238E27FC236}">
                <a16:creationId xmlns:a16="http://schemas.microsoft.com/office/drawing/2014/main" id="{5060F9EB-9823-B6A2-C972-CCC0B866E151}"/>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DB01D8F1-AA46-C0ED-CD8D-BBD372908756}"/>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24525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004E2-C9DE-9F3C-6E48-C0E338AB87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1426B1-35CA-9E78-64E5-3EC7A29D91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6F2509-1DE8-91C3-7755-EB7C73452D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7F238D-932F-0905-A63A-1753A11893B0}"/>
              </a:ext>
            </a:extLst>
          </p:cNvPr>
          <p:cNvSpPr>
            <a:spLocks noGrp="1"/>
          </p:cNvSpPr>
          <p:nvPr>
            <p:ph type="dt" sz="half" idx="10"/>
          </p:nvPr>
        </p:nvSpPr>
        <p:spPr/>
        <p:txBody>
          <a:bodyPr/>
          <a:lstStyle/>
          <a:p>
            <a:fld id="{0264D782-D2FC-4B94-A69F-66222137CF46}" type="datetime1">
              <a:rPr lang="en-GB" smtClean="0"/>
              <a:t>12/06/2023</a:t>
            </a:fld>
            <a:endParaRPr lang="en-GB"/>
          </a:p>
        </p:txBody>
      </p:sp>
      <p:sp>
        <p:nvSpPr>
          <p:cNvPr id="6" name="Footer Placeholder 5">
            <a:extLst>
              <a:ext uri="{FF2B5EF4-FFF2-40B4-BE49-F238E27FC236}">
                <a16:creationId xmlns:a16="http://schemas.microsoft.com/office/drawing/2014/main" id="{54B133C1-532D-893E-754E-F026CD779667}"/>
              </a:ext>
            </a:extLst>
          </p:cNvPr>
          <p:cNvSpPr>
            <a:spLocks noGrp="1"/>
          </p:cNvSpPr>
          <p:nvPr>
            <p:ph type="ftr" sz="quarter" idx="11"/>
          </p:nvPr>
        </p:nvSpPr>
        <p:spPr/>
        <p:txBody>
          <a:bodyPr/>
          <a:lstStyle/>
          <a:p>
            <a:r>
              <a:rPr lang="en-GB" dirty="0"/>
              <a:t>Marsworth Airfield 23/01594/AOP</a:t>
            </a:r>
          </a:p>
        </p:txBody>
      </p:sp>
      <p:sp>
        <p:nvSpPr>
          <p:cNvPr id="7" name="Slide Number Placeholder 6">
            <a:extLst>
              <a:ext uri="{FF2B5EF4-FFF2-40B4-BE49-F238E27FC236}">
                <a16:creationId xmlns:a16="http://schemas.microsoft.com/office/drawing/2014/main" id="{FABA5051-ACD4-BD72-12B9-0B152B9CC40D}"/>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19315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032B-BE99-CDE8-BE11-4E8470ECE6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9D9039-2408-D67A-21BB-18A8106542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42477A-0354-D25E-4791-CD949C13F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77D7F1-04A4-2E4C-0678-BB6DA4C44E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BB7AF5-8A2A-D79A-D7DC-936619FCF2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752BDFC-90A6-317E-3BC8-2BFABB61A47F}"/>
              </a:ext>
            </a:extLst>
          </p:cNvPr>
          <p:cNvSpPr>
            <a:spLocks noGrp="1"/>
          </p:cNvSpPr>
          <p:nvPr>
            <p:ph type="dt" sz="half" idx="10"/>
          </p:nvPr>
        </p:nvSpPr>
        <p:spPr/>
        <p:txBody>
          <a:bodyPr/>
          <a:lstStyle/>
          <a:p>
            <a:fld id="{F72DA4B1-D670-4A5F-A247-74CF6A4B0CB9}" type="datetime1">
              <a:rPr lang="en-GB" smtClean="0"/>
              <a:t>12/06/2023</a:t>
            </a:fld>
            <a:endParaRPr lang="en-GB"/>
          </a:p>
        </p:txBody>
      </p:sp>
      <p:sp>
        <p:nvSpPr>
          <p:cNvPr id="8" name="Footer Placeholder 7">
            <a:extLst>
              <a:ext uri="{FF2B5EF4-FFF2-40B4-BE49-F238E27FC236}">
                <a16:creationId xmlns:a16="http://schemas.microsoft.com/office/drawing/2014/main" id="{07702B8D-89CA-9D45-E580-F93A3023F731}"/>
              </a:ext>
            </a:extLst>
          </p:cNvPr>
          <p:cNvSpPr>
            <a:spLocks noGrp="1"/>
          </p:cNvSpPr>
          <p:nvPr>
            <p:ph type="ftr" sz="quarter" idx="11"/>
          </p:nvPr>
        </p:nvSpPr>
        <p:spPr/>
        <p:txBody>
          <a:bodyPr/>
          <a:lstStyle/>
          <a:p>
            <a:r>
              <a:rPr lang="en-GB" dirty="0"/>
              <a:t>Marsworth Airfield 23/01594/AOP</a:t>
            </a:r>
          </a:p>
        </p:txBody>
      </p:sp>
      <p:sp>
        <p:nvSpPr>
          <p:cNvPr id="9" name="Slide Number Placeholder 8">
            <a:extLst>
              <a:ext uri="{FF2B5EF4-FFF2-40B4-BE49-F238E27FC236}">
                <a16:creationId xmlns:a16="http://schemas.microsoft.com/office/drawing/2014/main" id="{50C6E113-AC27-ECA0-B25F-9968C8D983EA}"/>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339532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5A835-C465-F472-805E-CC2BE0495B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3B2270-BC38-38FF-35C1-7B479C816036}"/>
              </a:ext>
            </a:extLst>
          </p:cNvPr>
          <p:cNvSpPr>
            <a:spLocks noGrp="1"/>
          </p:cNvSpPr>
          <p:nvPr>
            <p:ph type="dt" sz="half" idx="10"/>
          </p:nvPr>
        </p:nvSpPr>
        <p:spPr/>
        <p:txBody>
          <a:bodyPr/>
          <a:lstStyle/>
          <a:p>
            <a:fld id="{54CD7461-BDB4-4844-9B61-4FAD88C85750}" type="datetime1">
              <a:rPr lang="en-GB" smtClean="0"/>
              <a:t>12/06/2023</a:t>
            </a:fld>
            <a:endParaRPr lang="en-GB"/>
          </a:p>
        </p:txBody>
      </p:sp>
      <p:sp>
        <p:nvSpPr>
          <p:cNvPr id="4" name="Footer Placeholder 3">
            <a:extLst>
              <a:ext uri="{FF2B5EF4-FFF2-40B4-BE49-F238E27FC236}">
                <a16:creationId xmlns:a16="http://schemas.microsoft.com/office/drawing/2014/main" id="{63FEDE57-3AFF-5C37-74A8-46B688422F18}"/>
              </a:ext>
            </a:extLst>
          </p:cNvPr>
          <p:cNvSpPr>
            <a:spLocks noGrp="1"/>
          </p:cNvSpPr>
          <p:nvPr>
            <p:ph type="ftr" sz="quarter" idx="11"/>
          </p:nvPr>
        </p:nvSpPr>
        <p:spPr/>
        <p:txBody>
          <a:bodyPr/>
          <a:lstStyle/>
          <a:p>
            <a:r>
              <a:rPr lang="en-GB" dirty="0"/>
              <a:t>Marsworth Airfield 23/01594/AOP</a:t>
            </a:r>
          </a:p>
        </p:txBody>
      </p:sp>
      <p:sp>
        <p:nvSpPr>
          <p:cNvPr id="5" name="Slide Number Placeholder 4">
            <a:extLst>
              <a:ext uri="{FF2B5EF4-FFF2-40B4-BE49-F238E27FC236}">
                <a16:creationId xmlns:a16="http://schemas.microsoft.com/office/drawing/2014/main" id="{DB85B05E-12B7-CC0F-9B9E-B0E2A67ABCDB}"/>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24980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F7A5D-4A6E-CEFB-761D-F5A5EEE4F8E1}"/>
              </a:ext>
            </a:extLst>
          </p:cNvPr>
          <p:cNvSpPr>
            <a:spLocks noGrp="1"/>
          </p:cNvSpPr>
          <p:nvPr>
            <p:ph type="dt" sz="half" idx="10"/>
          </p:nvPr>
        </p:nvSpPr>
        <p:spPr/>
        <p:txBody>
          <a:bodyPr/>
          <a:lstStyle/>
          <a:p>
            <a:fld id="{00ED3581-1FD3-4FE6-82E5-3C04236FCF43}" type="datetime1">
              <a:rPr lang="en-GB" smtClean="0"/>
              <a:t>12/06/2023</a:t>
            </a:fld>
            <a:endParaRPr lang="en-GB"/>
          </a:p>
        </p:txBody>
      </p:sp>
      <p:sp>
        <p:nvSpPr>
          <p:cNvPr id="3" name="Footer Placeholder 2">
            <a:extLst>
              <a:ext uri="{FF2B5EF4-FFF2-40B4-BE49-F238E27FC236}">
                <a16:creationId xmlns:a16="http://schemas.microsoft.com/office/drawing/2014/main" id="{E1354A9F-9668-6AF1-4B65-F7E5DB72BA14}"/>
              </a:ext>
            </a:extLst>
          </p:cNvPr>
          <p:cNvSpPr>
            <a:spLocks noGrp="1"/>
          </p:cNvSpPr>
          <p:nvPr>
            <p:ph type="ftr" sz="quarter" idx="11"/>
          </p:nvPr>
        </p:nvSpPr>
        <p:spPr/>
        <p:txBody>
          <a:bodyPr/>
          <a:lstStyle/>
          <a:p>
            <a:r>
              <a:rPr lang="en-GB" dirty="0"/>
              <a:t>Marsworth Airfield 23/01594/AOP</a:t>
            </a:r>
          </a:p>
        </p:txBody>
      </p:sp>
      <p:sp>
        <p:nvSpPr>
          <p:cNvPr id="4" name="Slide Number Placeholder 3">
            <a:extLst>
              <a:ext uri="{FF2B5EF4-FFF2-40B4-BE49-F238E27FC236}">
                <a16:creationId xmlns:a16="http://schemas.microsoft.com/office/drawing/2014/main" id="{982CB0B5-34ED-E97D-030C-9B365F587C8B}"/>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81270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7BA50-0F50-7D5F-76D1-3BD5D62FC1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3B07F5-8BCD-3D62-644D-B62584C771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77B767-2C96-6480-365F-5BDEF4F2E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A5E66-9AA5-4D5D-B0EB-5A3D7A02354A}"/>
              </a:ext>
            </a:extLst>
          </p:cNvPr>
          <p:cNvSpPr>
            <a:spLocks noGrp="1"/>
          </p:cNvSpPr>
          <p:nvPr>
            <p:ph type="dt" sz="half" idx="10"/>
          </p:nvPr>
        </p:nvSpPr>
        <p:spPr/>
        <p:txBody>
          <a:bodyPr/>
          <a:lstStyle/>
          <a:p>
            <a:fld id="{EB13869D-2BBE-4330-ADE5-C14FE10436D5}" type="datetime1">
              <a:rPr lang="en-GB" smtClean="0"/>
              <a:t>12/06/2023</a:t>
            </a:fld>
            <a:endParaRPr lang="en-GB"/>
          </a:p>
        </p:txBody>
      </p:sp>
      <p:sp>
        <p:nvSpPr>
          <p:cNvPr id="6" name="Footer Placeholder 5">
            <a:extLst>
              <a:ext uri="{FF2B5EF4-FFF2-40B4-BE49-F238E27FC236}">
                <a16:creationId xmlns:a16="http://schemas.microsoft.com/office/drawing/2014/main" id="{707D3568-1913-9792-EEF6-FEF2E768C0C9}"/>
              </a:ext>
            </a:extLst>
          </p:cNvPr>
          <p:cNvSpPr>
            <a:spLocks noGrp="1"/>
          </p:cNvSpPr>
          <p:nvPr>
            <p:ph type="ftr" sz="quarter" idx="11"/>
          </p:nvPr>
        </p:nvSpPr>
        <p:spPr/>
        <p:txBody>
          <a:bodyPr/>
          <a:lstStyle/>
          <a:p>
            <a:r>
              <a:rPr lang="en-GB" dirty="0"/>
              <a:t>Marsworth Airfield 23/01594/AOP</a:t>
            </a:r>
          </a:p>
        </p:txBody>
      </p:sp>
      <p:sp>
        <p:nvSpPr>
          <p:cNvPr id="7" name="Slide Number Placeholder 6">
            <a:extLst>
              <a:ext uri="{FF2B5EF4-FFF2-40B4-BE49-F238E27FC236}">
                <a16:creationId xmlns:a16="http://schemas.microsoft.com/office/drawing/2014/main" id="{C46265AB-CB39-955A-5CE4-2B6A4C751A5B}"/>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599793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E5A7-C489-EB26-6CBD-1F039467A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8E47FC-7AE7-2F82-E653-26FE273E3D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4E8763-D6D7-5466-DC1A-B0F69EADD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A12AEA-A564-3045-03FA-A3C2F2ECE967}"/>
              </a:ext>
            </a:extLst>
          </p:cNvPr>
          <p:cNvSpPr>
            <a:spLocks noGrp="1"/>
          </p:cNvSpPr>
          <p:nvPr>
            <p:ph type="dt" sz="half" idx="10"/>
          </p:nvPr>
        </p:nvSpPr>
        <p:spPr/>
        <p:txBody>
          <a:bodyPr/>
          <a:lstStyle/>
          <a:p>
            <a:fld id="{890F1568-60FB-4252-A6BE-D74C01EEE7F3}" type="datetime1">
              <a:rPr lang="en-GB" smtClean="0"/>
              <a:t>12/06/2023</a:t>
            </a:fld>
            <a:endParaRPr lang="en-GB"/>
          </a:p>
        </p:txBody>
      </p:sp>
      <p:sp>
        <p:nvSpPr>
          <p:cNvPr id="6" name="Footer Placeholder 5">
            <a:extLst>
              <a:ext uri="{FF2B5EF4-FFF2-40B4-BE49-F238E27FC236}">
                <a16:creationId xmlns:a16="http://schemas.microsoft.com/office/drawing/2014/main" id="{3DAC4D1D-9F4F-7250-4EC6-6535ED1BAFBA}"/>
              </a:ext>
            </a:extLst>
          </p:cNvPr>
          <p:cNvSpPr>
            <a:spLocks noGrp="1"/>
          </p:cNvSpPr>
          <p:nvPr>
            <p:ph type="ftr" sz="quarter" idx="11"/>
          </p:nvPr>
        </p:nvSpPr>
        <p:spPr/>
        <p:txBody>
          <a:bodyPr/>
          <a:lstStyle/>
          <a:p>
            <a:r>
              <a:rPr lang="en-GB" dirty="0"/>
              <a:t>Marsworth Airfield 23/01594/AOP</a:t>
            </a:r>
          </a:p>
        </p:txBody>
      </p:sp>
      <p:sp>
        <p:nvSpPr>
          <p:cNvPr id="7" name="Slide Number Placeholder 6">
            <a:extLst>
              <a:ext uri="{FF2B5EF4-FFF2-40B4-BE49-F238E27FC236}">
                <a16:creationId xmlns:a16="http://schemas.microsoft.com/office/drawing/2014/main" id="{2212BB69-D24D-D1ED-FAF5-2F26DCA3DDA5}"/>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377336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FF3768-65E6-1A03-A04F-D7D1ACFE21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2F9413-0A42-5CF2-2B15-F07FC99AF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6C32FE-8EE6-6009-F1B6-E906AF6D8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555E2-1684-4797-A6EB-CB3FC1349DFD}" type="datetime1">
              <a:rPr lang="en-GB" smtClean="0"/>
              <a:t>12/06/2023</a:t>
            </a:fld>
            <a:endParaRPr lang="en-GB"/>
          </a:p>
        </p:txBody>
      </p:sp>
      <p:sp>
        <p:nvSpPr>
          <p:cNvPr id="5" name="Footer Placeholder 4">
            <a:extLst>
              <a:ext uri="{FF2B5EF4-FFF2-40B4-BE49-F238E27FC236}">
                <a16:creationId xmlns:a16="http://schemas.microsoft.com/office/drawing/2014/main" id="{6B550B03-0A01-E93A-977F-0B9DD18B0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Marsworth Airfield 23/01594/AOP</a:t>
            </a:r>
          </a:p>
        </p:txBody>
      </p:sp>
      <p:sp>
        <p:nvSpPr>
          <p:cNvPr id="6" name="Slide Number Placeholder 5">
            <a:extLst>
              <a:ext uri="{FF2B5EF4-FFF2-40B4-BE49-F238E27FC236}">
                <a16:creationId xmlns:a16="http://schemas.microsoft.com/office/drawing/2014/main" id="{A8F7B57C-0B93-2C79-983A-C034265FCC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3BB95-E764-4A4A-9C3D-D57315AA1B5D}" type="slidenum">
              <a:rPr lang="en-GB" smtClean="0"/>
              <a:t>‹#›</a:t>
            </a:fld>
            <a:endParaRPr lang="en-GB"/>
          </a:p>
        </p:txBody>
      </p:sp>
    </p:spTree>
    <p:extLst>
      <p:ext uri="{BB962C8B-B14F-4D97-AF65-F5344CB8AC3E}">
        <p14:creationId xmlns:p14="http://schemas.microsoft.com/office/powerpoint/2010/main" val="2217735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9DFA-9984-D851-D72A-1D7097ABE817}"/>
              </a:ext>
            </a:extLst>
          </p:cNvPr>
          <p:cNvSpPr>
            <a:spLocks noGrp="1"/>
          </p:cNvSpPr>
          <p:nvPr>
            <p:ph type="ctrTitle"/>
          </p:nvPr>
        </p:nvSpPr>
        <p:spPr>
          <a:xfrm>
            <a:off x="1378227" y="136525"/>
            <a:ext cx="9144000" cy="2387600"/>
          </a:xfrm>
        </p:spPr>
        <p:txBody>
          <a:bodyPr>
            <a:normAutofit/>
          </a:bodyPr>
          <a:lstStyle/>
          <a:p>
            <a:r>
              <a:rPr lang="en-GB" sz="5400" dirty="0">
                <a:solidFill>
                  <a:srgbClr val="002060"/>
                </a:solidFill>
                <a:latin typeface="WoodCabin" panose="02000603000000000000" pitchFamily="2" charset="0"/>
                <a:cs typeface="Arial" panose="020B0604020202020204" pitchFamily="34" charset="0"/>
              </a:rPr>
              <a:t>Planning Applications</a:t>
            </a:r>
          </a:p>
        </p:txBody>
      </p:sp>
      <p:sp>
        <p:nvSpPr>
          <p:cNvPr id="3" name="Subtitle 2">
            <a:extLst>
              <a:ext uri="{FF2B5EF4-FFF2-40B4-BE49-F238E27FC236}">
                <a16:creationId xmlns:a16="http://schemas.microsoft.com/office/drawing/2014/main" id="{471C22B6-B084-FD89-3135-040C6FEAED8F}"/>
              </a:ext>
            </a:extLst>
          </p:cNvPr>
          <p:cNvSpPr>
            <a:spLocks noGrp="1"/>
          </p:cNvSpPr>
          <p:nvPr>
            <p:ph type="subTitle" idx="1"/>
          </p:nvPr>
        </p:nvSpPr>
        <p:spPr>
          <a:solidFill>
            <a:schemeClr val="accent1">
              <a:lumMod val="40000"/>
              <a:lumOff val="60000"/>
            </a:schemeClr>
          </a:solidFill>
        </p:spPr>
        <p:txBody>
          <a:bodyPr>
            <a:normAutofit fontScale="92500" lnSpcReduction="20000"/>
          </a:bodyPr>
          <a:lstStyle/>
          <a:p>
            <a:endParaRPr lang="en-GB" sz="4000" dirty="0">
              <a:solidFill>
                <a:srgbClr val="002060"/>
              </a:solidFill>
              <a:latin typeface="WoodCabin" panose="02000603000000000000" pitchFamily="2" charset="0"/>
            </a:endParaRPr>
          </a:p>
          <a:p>
            <a:r>
              <a:rPr lang="en-GB" sz="4000" dirty="0">
                <a:solidFill>
                  <a:srgbClr val="002060"/>
                </a:solidFill>
                <a:latin typeface="WoodCabin" panose="02000603000000000000" pitchFamily="2" charset="0"/>
              </a:rPr>
              <a:t>Understanding the Process and How to Make</a:t>
            </a:r>
          </a:p>
          <a:p>
            <a:r>
              <a:rPr lang="en-GB" sz="4000" dirty="0">
                <a:solidFill>
                  <a:srgbClr val="002060"/>
                </a:solidFill>
                <a:latin typeface="WoodCabin" panose="02000603000000000000" pitchFamily="2" charset="0"/>
              </a:rPr>
              <a:t> your Objection Count</a:t>
            </a:r>
          </a:p>
        </p:txBody>
      </p:sp>
      <p:sp>
        <p:nvSpPr>
          <p:cNvPr id="4" name="Date Placeholder 3">
            <a:extLst>
              <a:ext uri="{FF2B5EF4-FFF2-40B4-BE49-F238E27FC236}">
                <a16:creationId xmlns:a16="http://schemas.microsoft.com/office/drawing/2014/main" id="{52A4A249-DB75-7C2E-9930-AF2233682A40}"/>
              </a:ext>
            </a:extLst>
          </p:cNvPr>
          <p:cNvSpPr>
            <a:spLocks noGrp="1"/>
          </p:cNvSpPr>
          <p:nvPr>
            <p:ph type="dt" sz="half" idx="10"/>
          </p:nvPr>
        </p:nvSpPr>
        <p:spPr/>
        <p:txBody>
          <a:bodyPr/>
          <a:lstStyle/>
          <a:p>
            <a:fld id="{B1B3DFA3-B25B-4C46-95F4-3F6F4875AE4E}" type="datetime1">
              <a:rPr lang="en-GB" smtClean="0"/>
              <a:t>12/06/2023</a:t>
            </a:fld>
            <a:endParaRPr lang="en-GB"/>
          </a:p>
        </p:txBody>
      </p:sp>
      <p:sp>
        <p:nvSpPr>
          <p:cNvPr id="5" name="Footer Placeholder 4">
            <a:extLst>
              <a:ext uri="{FF2B5EF4-FFF2-40B4-BE49-F238E27FC236}">
                <a16:creationId xmlns:a16="http://schemas.microsoft.com/office/drawing/2014/main" id="{D8639204-B56B-AFEB-5134-4C0AD1E56213}"/>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0B1341F6-1B61-C66D-C8D4-DAD785CBC491}"/>
              </a:ext>
            </a:extLst>
          </p:cNvPr>
          <p:cNvSpPr>
            <a:spLocks noGrp="1"/>
          </p:cNvSpPr>
          <p:nvPr>
            <p:ph type="sldNum" sz="quarter" idx="12"/>
          </p:nvPr>
        </p:nvSpPr>
        <p:spPr/>
        <p:txBody>
          <a:bodyPr/>
          <a:lstStyle/>
          <a:p>
            <a:fld id="{8FE3BB95-E764-4A4A-9C3D-D57315AA1B5D}" type="slidenum">
              <a:rPr lang="en-GB" smtClean="0"/>
              <a:t>1</a:t>
            </a:fld>
            <a:endParaRPr lang="en-GB" dirty="0"/>
          </a:p>
        </p:txBody>
      </p:sp>
    </p:spTree>
    <p:extLst>
      <p:ext uri="{BB962C8B-B14F-4D97-AF65-F5344CB8AC3E}">
        <p14:creationId xmlns:p14="http://schemas.microsoft.com/office/powerpoint/2010/main" val="920009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76C8-6796-DE5B-372F-6251A48E416F}"/>
              </a:ext>
            </a:extLst>
          </p:cNvPr>
          <p:cNvSpPr>
            <a:spLocks noGrp="1"/>
          </p:cNvSpPr>
          <p:nvPr>
            <p:ph type="title"/>
          </p:nvPr>
        </p:nvSpPr>
        <p:spPr>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The Process in a Nutshell</a:t>
            </a:r>
          </a:p>
        </p:txBody>
      </p:sp>
      <p:sp>
        <p:nvSpPr>
          <p:cNvPr id="3" name="Content Placeholder 2">
            <a:extLst>
              <a:ext uri="{FF2B5EF4-FFF2-40B4-BE49-F238E27FC236}">
                <a16:creationId xmlns:a16="http://schemas.microsoft.com/office/drawing/2014/main" id="{3388ABEA-169C-F09C-B633-F69AA32B6360}"/>
              </a:ext>
            </a:extLst>
          </p:cNvPr>
          <p:cNvSpPr>
            <a:spLocks noGrp="1"/>
          </p:cNvSpPr>
          <p:nvPr>
            <p:ph idx="1"/>
          </p:nvPr>
        </p:nvSpPr>
        <p:spPr/>
        <p:txBody>
          <a:bodyPr>
            <a:normAutofit/>
          </a:bodyPr>
          <a:lstStyle/>
          <a:p>
            <a:r>
              <a:rPr lang="en-GB" dirty="0">
                <a:latin typeface="+mj-lt"/>
              </a:rPr>
              <a:t>The Planning Officer examines the application against current policies and produces a report with a recommendation to the Planning Committee to approve or refuse </a:t>
            </a:r>
          </a:p>
          <a:p>
            <a:r>
              <a:rPr lang="en-GB" dirty="0">
                <a:latin typeface="+mj-lt"/>
              </a:rPr>
              <a:t>The Committee considers the officers’ recommendation</a:t>
            </a:r>
          </a:p>
          <a:p>
            <a:r>
              <a:rPr lang="en-GB" dirty="0">
                <a:latin typeface="+mj-lt"/>
              </a:rPr>
              <a:t>If they agree the application is ‘deferred and delegated’ back to the LA for approval</a:t>
            </a:r>
          </a:p>
          <a:p>
            <a:r>
              <a:rPr lang="en-GB" dirty="0">
                <a:latin typeface="+mj-lt"/>
              </a:rPr>
              <a:t>If they disagree, then the application is refused</a:t>
            </a:r>
          </a:p>
          <a:p>
            <a:r>
              <a:rPr lang="en-GB" dirty="0">
                <a:latin typeface="+mj-lt"/>
              </a:rPr>
              <a:t>The applicant can appeal this decision</a:t>
            </a:r>
          </a:p>
          <a:p>
            <a:r>
              <a:rPr lang="en-GB" dirty="0">
                <a:latin typeface="+mj-lt"/>
              </a:rPr>
              <a:t>The Parish Council do not make decisions on applications</a:t>
            </a:r>
          </a:p>
          <a:p>
            <a:endParaRPr lang="en-GB" dirty="0"/>
          </a:p>
          <a:p>
            <a:endParaRPr lang="en-GB" dirty="0"/>
          </a:p>
        </p:txBody>
      </p:sp>
      <p:sp>
        <p:nvSpPr>
          <p:cNvPr id="4" name="Date Placeholder 3">
            <a:extLst>
              <a:ext uri="{FF2B5EF4-FFF2-40B4-BE49-F238E27FC236}">
                <a16:creationId xmlns:a16="http://schemas.microsoft.com/office/drawing/2014/main" id="{14C65A92-17C8-754B-32AE-D604E3962537}"/>
              </a:ext>
            </a:extLst>
          </p:cNvPr>
          <p:cNvSpPr>
            <a:spLocks noGrp="1"/>
          </p:cNvSpPr>
          <p:nvPr>
            <p:ph type="dt" sz="half" idx="10"/>
          </p:nvPr>
        </p:nvSpPr>
        <p:spPr/>
        <p:txBody>
          <a:bodyPr/>
          <a:lstStyle/>
          <a:p>
            <a:fld id="{AA5F5224-8907-4BA3-938E-E7151FF8B200}" type="datetime1">
              <a:rPr lang="en-GB" smtClean="0"/>
              <a:t>12/06/2023</a:t>
            </a:fld>
            <a:endParaRPr lang="en-GB"/>
          </a:p>
        </p:txBody>
      </p:sp>
      <p:sp>
        <p:nvSpPr>
          <p:cNvPr id="5" name="Footer Placeholder 4">
            <a:extLst>
              <a:ext uri="{FF2B5EF4-FFF2-40B4-BE49-F238E27FC236}">
                <a16:creationId xmlns:a16="http://schemas.microsoft.com/office/drawing/2014/main" id="{4C38A99C-A65F-0641-C154-12ED4C9D305E}"/>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96165A51-FDA6-2107-B900-EAFCC006FD70}"/>
              </a:ext>
            </a:extLst>
          </p:cNvPr>
          <p:cNvSpPr>
            <a:spLocks noGrp="1"/>
          </p:cNvSpPr>
          <p:nvPr>
            <p:ph type="sldNum" sz="quarter" idx="12"/>
          </p:nvPr>
        </p:nvSpPr>
        <p:spPr/>
        <p:txBody>
          <a:bodyPr/>
          <a:lstStyle/>
          <a:p>
            <a:fld id="{8FE3BB95-E764-4A4A-9C3D-D57315AA1B5D}" type="slidenum">
              <a:rPr lang="en-GB" smtClean="0"/>
              <a:t>10</a:t>
            </a:fld>
            <a:endParaRPr lang="en-GB"/>
          </a:p>
        </p:txBody>
      </p:sp>
    </p:spTree>
    <p:extLst>
      <p:ext uri="{BB962C8B-B14F-4D97-AF65-F5344CB8AC3E}">
        <p14:creationId xmlns:p14="http://schemas.microsoft.com/office/powerpoint/2010/main" val="178089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1473F-C0B9-9326-EDE7-551DD3C502F9}"/>
              </a:ext>
            </a:extLst>
          </p:cNvPr>
          <p:cNvSpPr>
            <a:spLocks noGrp="1"/>
          </p:cNvSpPr>
          <p:nvPr>
            <p:ph type="title"/>
          </p:nvPr>
        </p:nvSpPr>
        <p:spPr>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Refused at Committee</a:t>
            </a:r>
          </a:p>
        </p:txBody>
      </p:sp>
      <p:sp>
        <p:nvSpPr>
          <p:cNvPr id="3" name="Content Placeholder 2">
            <a:extLst>
              <a:ext uri="{FF2B5EF4-FFF2-40B4-BE49-F238E27FC236}">
                <a16:creationId xmlns:a16="http://schemas.microsoft.com/office/drawing/2014/main" id="{3584C71F-F37E-1850-5FAB-19BB09D19D98}"/>
              </a:ext>
            </a:extLst>
          </p:cNvPr>
          <p:cNvSpPr>
            <a:spLocks noGrp="1"/>
          </p:cNvSpPr>
          <p:nvPr>
            <p:ph idx="1"/>
          </p:nvPr>
        </p:nvSpPr>
        <p:spPr/>
        <p:txBody>
          <a:bodyPr/>
          <a:lstStyle/>
          <a:p>
            <a:endParaRPr lang="en-GB" dirty="0">
              <a:latin typeface="+mj-lt"/>
            </a:endParaRPr>
          </a:p>
          <a:p>
            <a:r>
              <a:rPr lang="en-GB" dirty="0">
                <a:latin typeface="+mj-lt"/>
              </a:rPr>
              <a:t>If the applicant appeals the decision, the Secretary of State appoints the Planning Inspectorate to examine the case</a:t>
            </a:r>
          </a:p>
          <a:p>
            <a:r>
              <a:rPr lang="en-GB" dirty="0">
                <a:latin typeface="+mj-lt"/>
              </a:rPr>
              <a:t>The Inspector’s decision is final unless it is considered that there has been a legal error in the judgment which would result in a judicial review</a:t>
            </a:r>
          </a:p>
          <a:p>
            <a:endParaRPr lang="en-GB" dirty="0">
              <a:latin typeface="+mj-lt"/>
            </a:endParaRPr>
          </a:p>
        </p:txBody>
      </p:sp>
      <p:sp>
        <p:nvSpPr>
          <p:cNvPr id="4" name="Date Placeholder 3">
            <a:extLst>
              <a:ext uri="{FF2B5EF4-FFF2-40B4-BE49-F238E27FC236}">
                <a16:creationId xmlns:a16="http://schemas.microsoft.com/office/drawing/2014/main" id="{B5C03E04-274D-9B57-CF04-7B52D6BE2C89}"/>
              </a:ext>
            </a:extLst>
          </p:cNvPr>
          <p:cNvSpPr>
            <a:spLocks noGrp="1"/>
          </p:cNvSpPr>
          <p:nvPr>
            <p:ph type="dt" sz="half" idx="10"/>
          </p:nvPr>
        </p:nvSpPr>
        <p:spPr/>
        <p:txBody>
          <a:bodyPr/>
          <a:lstStyle/>
          <a:p>
            <a:fld id="{39B28704-D6EB-4B8D-8EF6-1165D270F474}" type="datetime1">
              <a:rPr lang="en-GB" smtClean="0"/>
              <a:t>12/06/2023</a:t>
            </a:fld>
            <a:endParaRPr lang="en-GB"/>
          </a:p>
        </p:txBody>
      </p:sp>
      <p:sp>
        <p:nvSpPr>
          <p:cNvPr id="5" name="Footer Placeholder 4">
            <a:extLst>
              <a:ext uri="{FF2B5EF4-FFF2-40B4-BE49-F238E27FC236}">
                <a16:creationId xmlns:a16="http://schemas.microsoft.com/office/drawing/2014/main" id="{359CCD19-4B60-FFE5-6797-C5F81086A6D5}"/>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3A41CFF4-5A9E-E0BE-9BC3-753DC5B4386D}"/>
              </a:ext>
            </a:extLst>
          </p:cNvPr>
          <p:cNvSpPr>
            <a:spLocks noGrp="1"/>
          </p:cNvSpPr>
          <p:nvPr>
            <p:ph type="sldNum" sz="quarter" idx="12"/>
          </p:nvPr>
        </p:nvSpPr>
        <p:spPr/>
        <p:txBody>
          <a:bodyPr/>
          <a:lstStyle/>
          <a:p>
            <a:fld id="{8FE3BB95-E764-4A4A-9C3D-D57315AA1B5D}" type="slidenum">
              <a:rPr lang="en-GB" smtClean="0"/>
              <a:t>11</a:t>
            </a:fld>
            <a:endParaRPr lang="en-GB"/>
          </a:p>
        </p:txBody>
      </p:sp>
    </p:spTree>
    <p:extLst>
      <p:ext uri="{BB962C8B-B14F-4D97-AF65-F5344CB8AC3E}">
        <p14:creationId xmlns:p14="http://schemas.microsoft.com/office/powerpoint/2010/main" val="413451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A9453-742B-9949-E347-A2019EEC6DE5}"/>
              </a:ext>
            </a:extLst>
          </p:cNvPr>
          <p:cNvSpPr>
            <a:spLocks noGrp="1"/>
          </p:cNvSpPr>
          <p:nvPr>
            <p:ph type="title"/>
          </p:nvPr>
        </p:nvSpPr>
        <p:spPr>
          <a:solidFill>
            <a:schemeClr val="accent1">
              <a:lumMod val="40000"/>
              <a:lumOff val="60000"/>
            </a:schemeClr>
          </a:solidFill>
        </p:spPr>
        <p:txBody>
          <a:bodyPr>
            <a:normAutofit/>
          </a:bodyPr>
          <a:lstStyle/>
          <a:p>
            <a:pPr algn="ctr"/>
            <a:r>
              <a:rPr lang="en-GB" dirty="0">
                <a:solidFill>
                  <a:schemeClr val="accent1">
                    <a:lumMod val="75000"/>
                  </a:schemeClr>
                </a:solidFill>
                <a:latin typeface="WoodCabin" panose="02000603000000000000" pitchFamily="2" charset="0"/>
              </a:rPr>
              <a:t>Local Plans and the national planning policy framework</a:t>
            </a:r>
          </a:p>
        </p:txBody>
      </p:sp>
      <p:sp>
        <p:nvSpPr>
          <p:cNvPr id="3" name="Content Placeholder 2">
            <a:extLst>
              <a:ext uri="{FF2B5EF4-FFF2-40B4-BE49-F238E27FC236}">
                <a16:creationId xmlns:a16="http://schemas.microsoft.com/office/drawing/2014/main" id="{AFBA3E01-41FA-EB7E-3CCD-81F0E3FD2384}"/>
              </a:ext>
            </a:extLst>
          </p:cNvPr>
          <p:cNvSpPr>
            <a:spLocks noGrp="1"/>
          </p:cNvSpPr>
          <p:nvPr>
            <p:ph idx="1"/>
          </p:nvPr>
        </p:nvSpPr>
        <p:spPr/>
        <p:txBody>
          <a:bodyPr>
            <a:normAutofit/>
          </a:bodyPr>
          <a:lstStyle/>
          <a:p>
            <a:endParaRPr lang="en-GB" dirty="0"/>
          </a:p>
          <a:p>
            <a:r>
              <a:rPr lang="en-GB" dirty="0">
                <a:latin typeface="+mj-lt"/>
              </a:rPr>
              <a:t>The Vale of Aylesbury Local Plan (VALP)was drawn up by the Local Authority in consultation with residents. It sets out the framework and policies that will be used to guide decisions on planning applications. The VALP sets out policies to protect the countryside for the future</a:t>
            </a:r>
          </a:p>
          <a:p>
            <a:pPr marL="0" indent="0">
              <a:buNone/>
            </a:pPr>
            <a:endParaRPr lang="en-GB" dirty="0">
              <a:latin typeface="+mj-lt"/>
            </a:endParaRPr>
          </a:p>
          <a:p>
            <a:r>
              <a:rPr lang="en-GB" dirty="0">
                <a:latin typeface="+mj-lt"/>
              </a:rPr>
              <a:t>The original National Planning Policy Framework (NPPF) was introduced in 2012 to ‘simplify’ the planning system.  The Local Plan must conform to the NPPF</a:t>
            </a:r>
          </a:p>
          <a:p>
            <a:pPr marL="0" indent="0">
              <a:buNone/>
            </a:pPr>
            <a:endParaRPr lang="en-GB" dirty="0">
              <a:latin typeface="+mj-lt"/>
            </a:endParaRPr>
          </a:p>
          <a:p>
            <a:endParaRPr lang="en-GB" dirty="0"/>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1D88ECCE-5535-E892-5E00-1A17C8549886}"/>
              </a:ext>
            </a:extLst>
          </p:cNvPr>
          <p:cNvSpPr>
            <a:spLocks noGrp="1"/>
          </p:cNvSpPr>
          <p:nvPr>
            <p:ph type="dt" sz="half" idx="10"/>
          </p:nvPr>
        </p:nvSpPr>
        <p:spPr/>
        <p:txBody>
          <a:bodyPr/>
          <a:lstStyle/>
          <a:p>
            <a:fld id="{42F73D0D-97C4-43BE-9CFE-53D331C1E625}" type="datetime1">
              <a:rPr lang="en-GB" smtClean="0"/>
              <a:t>12/06/2023</a:t>
            </a:fld>
            <a:endParaRPr lang="en-GB"/>
          </a:p>
        </p:txBody>
      </p:sp>
      <p:sp>
        <p:nvSpPr>
          <p:cNvPr id="5" name="Footer Placeholder 4">
            <a:extLst>
              <a:ext uri="{FF2B5EF4-FFF2-40B4-BE49-F238E27FC236}">
                <a16:creationId xmlns:a16="http://schemas.microsoft.com/office/drawing/2014/main" id="{EF8F38F7-243D-4356-C125-FDA3A800FA99}"/>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822CBF4F-4D29-8B57-06A6-220F8202AF48}"/>
              </a:ext>
            </a:extLst>
          </p:cNvPr>
          <p:cNvSpPr>
            <a:spLocks noGrp="1"/>
          </p:cNvSpPr>
          <p:nvPr>
            <p:ph type="sldNum" sz="quarter" idx="12"/>
          </p:nvPr>
        </p:nvSpPr>
        <p:spPr/>
        <p:txBody>
          <a:bodyPr/>
          <a:lstStyle/>
          <a:p>
            <a:fld id="{8FE3BB95-E764-4A4A-9C3D-D57315AA1B5D}" type="slidenum">
              <a:rPr lang="en-GB" smtClean="0"/>
              <a:t>2</a:t>
            </a:fld>
            <a:endParaRPr lang="en-GB"/>
          </a:p>
        </p:txBody>
      </p:sp>
    </p:spTree>
    <p:extLst>
      <p:ext uri="{BB962C8B-B14F-4D97-AF65-F5344CB8AC3E}">
        <p14:creationId xmlns:p14="http://schemas.microsoft.com/office/powerpoint/2010/main" val="297213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15289-F13D-CB38-646E-036ED45C8C77}"/>
              </a:ext>
            </a:extLst>
          </p:cNvPr>
          <p:cNvSpPr>
            <a:spLocks noGrp="1"/>
          </p:cNvSpPr>
          <p:nvPr>
            <p:ph type="title"/>
          </p:nvPr>
        </p:nvSpPr>
        <p:spPr>
          <a:xfrm>
            <a:off x="838200" y="500062"/>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The Nitty Gritty and what to look for</a:t>
            </a:r>
          </a:p>
        </p:txBody>
      </p:sp>
      <p:sp>
        <p:nvSpPr>
          <p:cNvPr id="3" name="Content Placeholder 2">
            <a:extLst>
              <a:ext uri="{FF2B5EF4-FFF2-40B4-BE49-F238E27FC236}">
                <a16:creationId xmlns:a16="http://schemas.microsoft.com/office/drawing/2014/main" id="{91161792-8A93-9A46-5436-17D15D9AC5CC}"/>
              </a:ext>
            </a:extLst>
          </p:cNvPr>
          <p:cNvSpPr>
            <a:spLocks noGrp="1"/>
          </p:cNvSpPr>
          <p:nvPr>
            <p:ph idx="1"/>
          </p:nvPr>
        </p:nvSpPr>
        <p:spPr/>
        <p:txBody>
          <a:bodyPr>
            <a:normAutofit/>
          </a:bodyPr>
          <a:lstStyle/>
          <a:p>
            <a:pPr>
              <a:lnSpc>
                <a:spcPct val="120000"/>
              </a:lnSpc>
            </a:pPr>
            <a:r>
              <a:rPr lang="en-GB" b="1" dirty="0">
                <a:latin typeface="+mj-lt"/>
              </a:rPr>
              <a:t>The National Planning Policy Framework</a:t>
            </a:r>
          </a:p>
          <a:p>
            <a:pPr>
              <a:lnSpc>
                <a:spcPct val="120000"/>
              </a:lnSpc>
            </a:pPr>
            <a:r>
              <a:rPr lang="en-GB" b="1" dirty="0">
                <a:latin typeface="+mj-lt"/>
              </a:rPr>
              <a:t>The Vale of Aylesbury Plan (VALP) Policy D3</a:t>
            </a:r>
          </a:p>
          <a:p>
            <a:r>
              <a:rPr lang="en-GB" b="1" dirty="0">
                <a:latin typeface="+mj-lt"/>
              </a:rPr>
              <a:t>The Settlement Hierarchy - </a:t>
            </a:r>
            <a:r>
              <a:rPr lang="en-GB" dirty="0">
                <a:latin typeface="+mj-lt"/>
              </a:rPr>
              <a:t>establishes the size, services and facilities of settlements to understand how much development can be accommodated.  Marsworth is considered a ‘medium’ village</a:t>
            </a:r>
          </a:p>
          <a:p>
            <a:r>
              <a:rPr lang="en-GB" b="1" dirty="0">
                <a:latin typeface="+mj-lt"/>
              </a:rPr>
              <a:t>The Housing and Economic Land Availability Assessment HELAA  - </a:t>
            </a:r>
            <a:r>
              <a:rPr lang="en-GB" dirty="0">
                <a:latin typeface="+mj-lt"/>
              </a:rPr>
              <a:t>an official technical study which sets out whether there is a ‘deliverable’ supply of land for five years’ worth of housing.  AVDC’s is up to date.</a:t>
            </a:r>
          </a:p>
          <a:p>
            <a:r>
              <a:rPr lang="en-GB" b="1" dirty="0">
                <a:latin typeface="+mj-lt"/>
              </a:rPr>
              <a:t>Sustainable Transport Vision</a:t>
            </a:r>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2E691077-A6AA-C953-B4EA-A894E77F4D01}"/>
              </a:ext>
            </a:extLst>
          </p:cNvPr>
          <p:cNvSpPr>
            <a:spLocks noGrp="1"/>
          </p:cNvSpPr>
          <p:nvPr>
            <p:ph type="dt" sz="half" idx="10"/>
          </p:nvPr>
        </p:nvSpPr>
        <p:spPr/>
        <p:txBody>
          <a:bodyPr/>
          <a:lstStyle/>
          <a:p>
            <a:fld id="{600EB1EF-28A0-41DB-A6E3-5E0F1618EDCA}" type="datetime1">
              <a:rPr lang="en-GB" smtClean="0"/>
              <a:t>12/06/2023</a:t>
            </a:fld>
            <a:endParaRPr lang="en-GB"/>
          </a:p>
        </p:txBody>
      </p:sp>
      <p:sp>
        <p:nvSpPr>
          <p:cNvPr id="5" name="Footer Placeholder 4">
            <a:extLst>
              <a:ext uri="{FF2B5EF4-FFF2-40B4-BE49-F238E27FC236}">
                <a16:creationId xmlns:a16="http://schemas.microsoft.com/office/drawing/2014/main" id="{97119CDD-1EBA-F5CD-E661-28A3A7395097}"/>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1C79DA07-D733-C11E-36F6-ED397BAD2BA6}"/>
              </a:ext>
            </a:extLst>
          </p:cNvPr>
          <p:cNvSpPr>
            <a:spLocks noGrp="1"/>
          </p:cNvSpPr>
          <p:nvPr>
            <p:ph type="sldNum" sz="quarter" idx="12"/>
          </p:nvPr>
        </p:nvSpPr>
        <p:spPr/>
        <p:txBody>
          <a:bodyPr/>
          <a:lstStyle/>
          <a:p>
            <a:fld id="{8FE3BB95-E764-4A4A-9C3D-D57315AA1B5D}" type="slidenum">
              <a:rPr lang="en-GB" smtClean="0"/>
              <a:t>3</a:t>
            </a:fld>
            <a:endParaRPr lang="en-GB"/>
          </a:p>
        </p:txBody>
      </p:sp>
    </p:spTree>
    <p:extLst>
      <p:ext uri="{BB962C8B-B14F-4D97-AF65-F5344CB8AC3E}">
        <p14:creationId xmlns:p14="http://schemas.microsoft.com/office/powerpoint/2010/main" val="367725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AB76-4C38-42A7-8132-4F41BD9541AF}"/>
              </a:ext>
            </a:extLst>
          </p:cNvPr>
          <p:cNvSpPr>
            <a:spLocks noGrp="1"/>
          </p:cNvSpPr>
          <p:nvPr>
            <p:ph type="title"/>
          </p:nvPr>
        </p:nvSpPr>
        <p:spPr>
          <a:xfrm>
            <a:off x="705679" y="136525"/>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Five year Housing Land Supply</a:t>
            </a:r>
          </a:p>
        </p:txBody>
      </p:sp>
      <p:sp>
        <p:nvSpPr>
          <p:cNvPr id="3" name="Content Placeholder 2">
            <a:extLst>
              <a:ext uri="{FF2B5EF4-FFF2-40B4-BE49-F238E27FC236}">
                <a16:creationId xmlns:a16="http://schemas.microsoft.com/office/drawing/2014/main" id="{D006F6DE-5B1D-EF9D-67FA-5F7500F06CF3}"/>
              </a:ext>
            </a:extLst>
          </p:cNvPr>
          <p:cNvSpPr>
            <a:spLocks noGrp="1"/>
          </p:cNvSpPr>
          <p:nvPr>
            <p:ph idx="1"/>
          </p:nvPr>
        </p:nvSpPr>
        <p:spPr/>
        <p:txBody>
          <a:bodyPr>
            <a:normAutofit fontScale="25000" lnSpcReduction="20000"/>
          </a:bodyPr>
          <a:lstStyle/>
          <a:p>
            <a:endParaRPr lang="en-GB" dirty="0">
              <a:latin typeface="+mj-lt"/>
            </a:endParaRPr>
          </a:p>
          <a:p>
            <a:pPr>
              <a:lnSpc>
                <a:spcPct val="110000"/>
              </a:lnSpc>
            </a:pPr>
            <a:r>
              <a:rPr lang="en-GB" sz="9600" dirty="0">
                <a:latin typeface="+mj-lt"/>
              </a:rPr>
              <a:t>If the Council cannot demonstrate a 5-year housing land supply and the Local Plan is not up-to-date then the National Planning Policy Framework will take precedence.  </a:t>
            </a:r>
          </a:p>
          <a:p>
            <a:pPr>
              <a:lnSpc>
                <a:spcPct val="110000"/>
              </a:lnSpc>
            </a:pPr>
            <a:endParaRPr lang="en-GB" sz="9600" dirty="0">
              <a:latin typeface="+mj-lt"/>
            </a:endParaRPr>
          </a:p>
          <a:p>
            <a:pPr>
              <a:lnSpc>
                <a:spcPct val="110000"/>
              </a:lnSpc>
            </a:pPr>
            <a:r>
              <a:rPr lang="en-GB" sz="9600" dirty="0">
                <a:latin typeface="+mj-lt"/>
              </a:rPr>
              <a:t>Buckinghamshire Council has an up-to-date LP and are able to demonstrate more than five years’ supply of specific deliverable housing sites for the Aylesbury Vale area (from a 31 March 2020 base date). The five-year period is 1 April 2020 to 31 March 2025. This accords with paragraph 73 of the 2019 National Planning Policy Framework (NPPF)</a:t>
            </a:r>
          </a:p>
          <a:p>
            <a:pPr marL="0" indent="0">
              <a:lnSpc>
                <a:spcPct val="110000"/>
              </a:lnSpc>
              <a:buNone/>
            </a:pPr>
            <a:endParaRPr lang="en-GB" sz="9600" dirty="0">
              <a:latin typeface="+mj-lt"/>
            </a:endParaRPr>
          </a:p>
          <a:p>
            <a:pPr marL="0" indent="0" algn="ctr">
              <a:buNone/>
            </a:pPr>
            <a:r>
              <a:rPr lang="en-GB" dirty="0">
                <a:latin typeface="+mj-lt"/>
              </a:rPr>
              <a:t>	</a:t>
            </a:r>
            <a:r>
              <a:rPr lang="en-GB" b="1" dirty="0">
                <a:latin typeface="+mj-lt"/>
              </a:rPr>
              <a:t>The proposals are contrary to Local and National policies</a:t>
            </a:r>
          </a:p>
        </p:txBody>
      </p:sp>
      <p:sp>
        <p:nvSpPr>
          <p:cNvPr id="4" name="Date Placeholder 3">
            <a:extLst>
              <a:ext uri="{FF2B5EF4-FFF2-40B4-BE49-F238E27FC236}">
                <a16:creationId xmlns:a16="http://schemas.microsoft.com/office/drawing/2014/main" id="{53459DBF-3FDC-297E-8B1B-BBFC4E2763D5}"/>
              </a:ext>
            </a:extLst>
          </p:cNvPr>
          <p:cNvSpPr>
            <a:spLocks noGrp="1"/>
          </p:cNvSpPr>
          <p:nvPr>
            <p:ph type="dt" sz="half" idx="10"/>
          </p:nvPr>
        </p:nvSpPr>
        <p:spPr/>
        <p:txBody>
          <a:bodyPr/>
          <a:lstStyle/>
          <a:p>
            <a:fld id="{5A5CC78E-527B-4636-BBFF-27188FB0645B}" type="datetime1">
              <a:rPr lang="en-GB" smtClean="0"/>
              <a:t>12/06/2023</a:t>
            </a:fld>
            <a:endParaRPr lang="en-GB"/>
          </a:p>
        </p:txBody>
      </p:sp>
      <p:sp>
        <p:nvSpPr>
          <p:cNvPr id="5" name="Footer Placeholder 4">
            <a:extLst>
              <a:ext uri="{FF2B5EF4-FFF2-40B4-BE49-F238E27FC236}">
                <a16:creationId xmlns:a16="http://schemas.microsoft.com/office/drawing/2014/main" id="{0A3E28F9-CB08-61C2-90F8-A1916BCE4B9A}"/>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C2FBC775-635F-50DD-E0FB-4A290AD577DE}"/>
              </a:ext>
            </a:extLst>
          </p:cNvPr>
          <p:cNvSpPr>
            <a:spLocks noGrp="1"/>
          </p:cNvSpPr>
          <p:nvPr>
            <p:ph type="sldNum" sz="quarter" idx="12"/>
          </p:nvPr>
        </p:nvSpPr>
        <p:spPr/>
        <p:txBody>
          <a:bodyPr/>
          <a:lstStyle/>
          <a:p>
            <a:fld id="{8FE3BB95-E764-4A4A-9C3D-D57315AA1B5D}" type="slidenum">
              <a:rPr lang="en-GB" smtClean="0"/>
              <a:t>4</a:t>
            </a:fld>
            <a:endParaRPr lang="en-GB"/>
          </a:p>
        </p:txBody>
      </p:sp>
    </p:spTree>
    <p:extLst>
      <p:ext uri="{BB962C8B-B14F-4D97-AF65-F5344CB8AC3E}">
        <p14:creationId xmlns:p14="http://schemas.microsoft.com/office/powerpoint/2010/main" val="261202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2FA51-B0BB-DB04-968B-A932190BD0B8}"/>
              </a:ext>
            </a:extLst>
          </p:cNvPr>
          <p:cNvSpPr>
            <a:spLocks noGrp="1"/>
          </p:cNvSpPr>
          <p:nvPr>
            <p:ph type="title"/>
          </p:nvPr>
        </p:nvSpPr>
        <p:spPr>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Relevant local policies</a:t>
            </a:r>
          </a:p>
        </p:txBody>
      </p:sp>
      <p:sp>
        <p:nvSpPr>
          <p:cNvPr id="3" name="Content Placeholder 2">
            <a:extLst>
              <a:ext uri="{FF2B5EF4-FFF2-40B4-BE49-F238E27FC236}">
                <a16:creationId xmlns:a16="http://schemas.microsoft.com/office/drawing/2014/main" id="{0D2BAAEF-D0AF-1D43-9DCA-157A3E8C723A}"/>
              </a:ext>
            </a:extLst>
          </p:cNvPr>
          <p:cNvSpPr>
            <a:spLocks noGrp="1"/>
          </p:cNvSpPr>
          <p:nvPr>
            <p:ph idx="1"/>
          </p:nvPr>
        </p:nvSpPr>
        <p:spPr/>
        <p:txBody>
          <a:bodyPr>
            <a:normAutofit/>
          </a:bodyPr>
          <a:lstStyle/>
          <a:p>
            <a:r>
              <a:rPr lang="en-GB" dirty="0">
                <a:latin typeface="+mj-lt"/>
              </a:rPr>
              <a:t>SUSTAINABLE TRANSPORT VISION</a:t>
            </a:r>
          </a:p>
          <a:p>
            <a:pPr marL="457200" lvl="1" indent="0">
              <a:buNone/>
            </a:pPr>
            <a:r>
              <a:rPr lang="en-GB" dirty="0">
                <a:latin typeface="+mj-lt"/>
              </a:rPr>
              <a:t>The aim of the sustainable transport vision is to assist with creating development that is accessible by different modes of transport, especially walking and cycling and the use of public transport which is essential to promoting sustainable development as it reduces car dependency.  </a:t>
            </a:r>
          </a:p>
          <a:p>
            <a:pPr marL="457200" lvl="1" indent="0">
              <a:buNone/>
            </a:pPr>
            <a:endParaRPr lang="en-GB" dirty="0">
              <a:latin typeface="+mj-lt"/>
            </a:endParaRPr>
          </a:p>
          <a:p>
            <a:pPr marL="457200" lvl="1" indent="0">
              <a:buNone/>
            </a:pPr>
            <a:r>
              <a:rPr lang="en-GB" dirty="0">
                <a:latin typeface="+mj-lt"/>
              </a:rPr>
              <a:t>An important policy tool to achieve this is a people-orientated transport hierarchy i.e. prioritising walking and providing access for people with mobility impairment, cycling, public transport, cars(for occupiers on site and visitors), powered two-wheelers, and commercial vehicles. A modal hierarchy will be used to ensure that, if not all modes can be satisfactorily accommodated, those towards the top of the hierarchy are considered first and given greater priority.</a:t>
            </a:r>
          </a:p>
          <a:p>
            <a:endParaRPr lang="en-GB" dirty="0"/>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3B581860-D1C2-16F6-6232-ED4D9E1BD68B}"/>
              </a:ext>
            </a:extLst>
          </p:cNvPr>
          <p:cNvSpPr>
            <a:spLocks noGrp="1"/>
          </p:cNvSpPr>
          <p:nvPr>
            <p:ph type="dt" sz="half" idx="10"/>
          </p:nvPr>
        </p:nvSpPr>
        <p:spPr/>
        <p:txBody>
          <a:bodyPr/>
          <a:lstStyle/>
          <a:p>
            <a:fld id="{B89A2EDB-086E-4D07-BEC0-1A58E4558209}" type="datetime1">
              <a:rPr lang="en-GB" smtClean="0"/>
              <a:t>12/06/2023</a:t>
            </a:fld>
            <a:endParaRPr lang="en-GB"/>
          </a:p>
        </p:txBody>
      </p:sp>
      <p:sp>
        <p:nvSpPr>
          <p:cNvPr id="5" name="Footer Placeholder 4">
            <a:extLst>
              <a:ext uri="{FF2B5EF4-FFF2-40B4-BE49-F238E27FC236}">
                <a16:creationId xmlns:a16="http://schemas.microsoft.com/office/drawing/2014/main" id="{396C62D2-F55F-86C7-A741-42428638567A}"/>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A62C9F1A-D9EA-2816-8552-92A3C6A9356E}"/>
              </a:ext>
            </a:extLst>
          </p:cNvPr>
          <p:cNvSpPr>
            <a:spLocks noGrp="1"/>
          </p:cNvSpPr>
          <p:nvPr>
            <p:ph type="sldNum" sz="quarter" idx="12"/>
          </p:nvPr>
        </p:nvSpPr>
        <p:spPr/>
        <p:txBody>
          <a:bodyPr/>
          <a:lstStyle/>
          <a:p>
            <a:fld id="{8FE3BB95-E764-4A4A-9C3D-D57315AA1B5D}" type="slidenum">
              <a:rPr lang="en-GB" smtClean="0"/>
              <a:t>5</a:t>
            </a:fld>
            <a:endParaRPr lang="en-GB"/>
          </a:p>
        </p:txBody>
      </p:sp>
    </p:spTree>
    <p:extLst>
      <p:ext uri="{BB962C8B-B14F-4D97-AF65-F5344CB8AC3E}">
        <p14:creationId xmlns:p14="http://schemas.microsoft.com/office/powerpoint/2010/main" val="347090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14534-7F7B-AFCD-B871-D896492745F3}"/>
              </a:ext>
            </a:extLst>
          </p:cNvPr>
          <p:cNvSpPr>
            <a:spLocks noGrp="1"/>
          </p:cNvSpPr>
          <p:nvPr>
            <p:ph idx="1"/>
          </p:nvPr>
        </p:nvSpPr>
        <p:spPr/>
        <p:txBody>
          <a:bodyPr>
            <a:normAutofit lnSpcReduction="10000"/>
          </a:bodyPr>
          <a:lstStyle/>
          <a:p>
            <a:r>
              <a:rPr lang="en-GB" sz="2600" dirty="0">
                <a:latin typeface="+mj-lt"/>
              </a:rPr>
              <a:t>SETTLEMENT HIERARCHY</a:t>
            </a:r>
          </a:p>
          <a:p>
            <a:r>
              <a:rPr lang="en-GB" sz="2600" dirty="0">
                <a:latin typeface="+mj-lt"/>
              </a:rPr>
              <a:t>Specific policies for each of the settlement hierarchy categories are set out in the Strategic Delivery section (policies D1 – D5)</a:t>
            </a:r>
          </a:p>
          <a:p>
            <a:r>
              <a:rPr lang="en-GB" sz="2600" dirty="0">
                <a:latin typeface="+mj-lt"/>
              </a:rPr>
              <a:t>Table 2 Page 38 Marsworth is designated a medium village</a:t>
            </a:r>
          </a:p>
          <a:p>
            <a:r>
              <a:rPr lang="en-GB" sz="2600" dirty="0">
                <a:latin typeface="+mj-lt"/>
              </a:rPr>
              <a:t>There are 19 medium villages</a:t>
            </a:r>
          </a:p>
          <a:p>
            <a:r>
              <a:rPr lang="en-GB" sz="2600" dirty="0">
                <a:latin typeface="+mj-lt"/>
              </a:rPr>
              <a:t>At medium villages, listed in Table 2, there will be housing growth of 1,423 at a scale in keeping with the local character and setting</a:t>
            </a:r>
          </a:p>
          <a:p>
            <a:r>
              <a:rPr lang="en-GB" sz="2600" dirty="0">
                <a:latin typeface="+mj-lt"/>
              </a:rPr>
              <a:t>To further protect the area’s character the council will also resist development that would compromise the open character of the countryside between settlements, especially where the gaps between them are already small</a:t>
            </a:r>
          </a:p>
        </p:txBody>
      </p:sp>
      <p:sp>
        <p:nvSpPr>
          <p:cNvPr id="4" name="Date Placeholder 3">
            <a:extLst>
              <a:ext uri="{FF2B5EF4-FFF2-40B4-BE49-F238E27FC236}">
                <a16:creationId xmlns:a16="http://schemas.microsoft.com/office/drawing/2014/main" id="{73E22B4F-EA60-E6F3-E71F-2F76424096DE}"/>
              </a:ext>
            </a:extLst>
          </p:cNvPr>
          <p:cNvSpPr>
            <a:spLocks noGrp="1"/>
          </p:cNvSpPr>
          <p:nvPr>
            <p:ph type="dt" sz="half" idx="10"/>
          </p:nvPr>
        </p:nvSpPr>
        <p:spPr/>
        <p:txBody>
          <a:bodyPr/>
          <a:lstStyle/>
          <a:p>
            <a:fld id="{DA89DE33-7E40-4F36-9EAF-FB93880D80C6}" type="datetime1">
              <a:rPr lang="en-GB" smtClean="0"/>
              <a:t>12/06/2023</a:t>
            </a:fld>
            <a:endParaRPr lang="en-GB"/>
          </a:p>
        </p:txBody>
      </p:sp>
      <p:sp>
        <p:nvSpPr>
          <p:cNvPr id="5" name="Footer Placeholder 4">
            <a:extLst>
              <a:ext uri="{FF2B5EF4-FFF2-40B4-BE49-F238E27FC236}">
                <a16:creationId xmlns:a16="http://schemas.microsoft.com/office/drawing/2014/main" id="{CBBBED51-F7D9-32C0-C22A-4954D782C196}"/>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390B0035-C243-5024-3FB8-CB93F1DB0CE4}"/>
              </a:ext>
            </a:extLst>
          </p:cNvPr>
          <p:cNvSpPr>
            <a:spLocks noGrp="1"/>
          </p:cNvSpPr>
          <p:nvPr>
            <p:ph type="sldNum" sz="quarter" idx="12"/>
          </p:nvPr>
        </p:nvSpPr>
        <p:spPr/>
        <p:txBody>
          <a:bodyPr/>
          <a:lstStyle/>
          <a:p>
            <a:fld id="{8FE3BB95-E764-4A4A-9C3D-D57315AA1B5D}" type="slidenum">
              <a:rPr lang="en-GB" smtClean="0"/>
              <a:t>6</a:t>
            </a:fld>
            <a:endParaRPr lang="en-GB"/>
          </a:p>
        </p:txBody>
      </p:sp>
      <p:sp>
        <p:nvSpPr>
          <p:cNvPr id="15" name="Title 1">
            <a:extLst>
              <a:ext uri="{FF2B5EF4-FFF2-40B4-BE49-F238E27FC236}">
                <a16:creationId xmlns:a16="http://schemas.microsoft.com/office/drawing/2014/main" id="{91B92165-CF76-C56B-68E2-7F9F5FC959B6}"/>
              </a:ext>
            </a:extLst>
          </p:cNvPr>
          <p:cNvSpPr>
            <a:spLocks noGrp="1"/>
          </p:cNvSpPr>
          <p:nvPr>
            <p:ph type="title"/>
          </p:nvPr>
        </p:nvSpPr>
        <p:spPr>
          <a:xfrm>
            <a:off x="838200" y="365125"/>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Relevant local policies</a:t>
            </a:r>
          </a:p>
        </p:txBody>
      </p:sp>
    </p:spTree>
    <p:extLst>
      <p:ext uri="{BB962C8B-B14F-4D97-AF65-F5344CB8AC3E}">
        <p14:creationId xmlns:p14="http://schemas.microsoft.com/office/powerpoint/2010/main" val="233529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0EE7A-A424-B612-0ADC-738742E8FDAF}"/>
              </a:ext>
            </a:extLst>
          </p:cNvPr>
          <p:cNvSpPr>
            <a:spLocks noGrp="1"/>
          </p:cNvSpPr>
          <p:nvPr>
            <p:ph idx="1"/>
          </p:nvPr>
        </p:nvSpPr>
        <p:spPr/>
        <p:txBody>
          <a:bodyPr>
            <a:normAutofit lnSpcReduction="10000"/>
          </a:bodyPr>
          <a:lstStyle/>
          <a:p>
            <a:pPr marL="457200" lvl="1" indent="0">
              <a:lnSpc>
                <a:spcPct val="100000"/>
              </a:lnSpc>
              <a:buNone/>
            </a:pPr>
            <a:endParaRPr lang="en-GB" dirty="0">
              <a:latin typeface="+mj-lt"/>
            </a:endParaRPr>
          </a:p>
          <a:p>
            <a:pPr marL="457200" lvl="1" indent="0">
              <a:lnSpc>
                <a:spcPct val="100000"/>
              </a:lnSpc>
              <a:buNone/>
            </a:pPr>
            <a:r>
              <a:rPr lang="en-GB" dirty="0">
                <a:latin typeface="+mj-lt"/>
              </a:rPr>
              <a:t>D3 Proposals for non-allocated sites at strategic settlements, larger villages and medium villages</a:t>
            </a:r>
          </a:p>
          <a:p>
            <a:pPr marL="0" indent="0" algn="ctr">
              <a:buNone/>
            </a:pPr>
            <a:endParaRPr lang="en-GB" dirty="0"/>
          </a:p>
          <a:p>
            <a:pPr marL="0" indent="0" algn="ctr">
              <a:buNone/>
            </a:pPr>
            <a:r>
              <a:rPr lang="en-GB" b="1" dirty="0"/>
              <a:t>HIGHLY RELEVANT TO THIS PROPOSAL</a:t>
            </a:r>
          </a:p>
          <a:p>
            <a:pPr marL="0" indent="0" algn="ctr">
              <a:buNone/>
            </a:pPr>
            <a:r>
              <a:rPr lang="en-GB" b="1" dirty="0"/>
              <a:t>PLEASE READ IN MORE DETAIL</a:t>
            </a:r>
          </a:p>
          <a:p>
            <a:pPr marL="0" indent="0" algn="ctr">
              <a:buNone/>
            </a:pPr>
            <a:endParaRPr lang="en-GB" dirty="0"/>
          </a:p>
          <a:p>
            <a:pPr marL="457200" lvl="1" indent="0">
              <a:lnSpc>
                <a:spcPct val="110000"/>
              </a:lnSpc>
              <a:buNone/>
            </a:pPr>
            <a:r>
              <a:rPr lang="en-GB" dirty="0">
                <a:latin typeface="+mj-lt"/>
              </a:rPr>
              <a:t>Development proposals in strategic settlements, larger and medium villages that are not allocated in this plan or in a made neighbourhood plan will be restricted to small scale areas of land within the built-up areas of settlements. </a:t>
            </a:r>
          </a:p>
        </p:txBody>
      </p:sp>
      <p:sp>
        <p:nvSpPr>
          <p:cNvPr id="4" name="Date Placeholder 3">
            <a:extLst>
              <a:ext uri="{FF2B5EF4-FFF2-40B4-BE49-F238E27FC236}">
                <a16:creationId xmlns:a16="http://schemas.microsoft.com/office/drawing/2014/main" id="{79BC350D-8330-ADC8-F86E-CF3BAE84E4DB}"/>
              </a:ext>
            </a:extLst>
          </p:cNvPr>
          <p:cNvSpPr>
            <a:spLocks noGrp="1"/>
          </p:cNvSpPr>
          <p:nvPr>
            <p:ph type="dt" sz="half" idx="10"/>
          </p:nvPr>
        </p:nvSpPr>
        <p:spPr/>
        <p:txBody>
          <a:bodyPr/>
          <a:lstStyle/>
          <a:p>
            <a:fld id="{DA89DE33-7E40-4F36-9EAF-FB93880D80C6}" type="datetime1">
              <a:rPr lang="en-GB" smtClean="0"/>
              <a:t>12/06/2023</a:t>
            </a:fld>
            <a:endParaRPr lang="en-GB"/>
          </a:p>
        </p:txBody>
      </p:sp>
      <p:sp>
        <p:nvSpPr>
          <p:cNvPr id="5" name="Footer Placeholder 4">
            <a:extLst>
              <a:ext uri="{FF2B5EF4-FFF2-40B4-BE49-F238E27FC236}">
                <a16:creationId xmlns:a16="http://schemas.microsoft.com/office/drawing/2014/main" id="{4C052051-0D91-C70C-0D92-4F6B93FA3583}"/>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D1552059-0E60-DC65-7CDE-AF9B8EDA63E2}"/>
              </a:ext>
            </a:extLst>
          </p:cNvPr>
          <p:cNvSpPr>
            <a:spLocks noGrp="1"/>
          </p:cNvSpPr>
          <p:nvPr>
            <p:ph type="sldNum" sz="quarter" idx="12"/>
          </p:nvPr>
        </p:nvSpPr>
        <p:spPr/>
        <p:txBody>
          <a:bodyPr/>
          <a:lstStyle/>
          <a:p>
            <a:fld id="{8FE3BB95-E764-4A4A-9C3D-D57315AA1B5D}" type="slidenum">
              <a:rPr lang="en-GB" smtClean="0"/>
              <a:t>7</a:t>
            </a:fld>
            <a:endParaRPr lang="en-GB"/>
          </a:p>
        </p:txBody>
      </p:sp>
      <p:sp>
        <p:nvSpPr>
          <p:cNvPr id="7" name="Title 1">
            <a:extLst>
              <a:ext uri="{FF2B5EF4-FFF2-40B4-BE49-F238E27FC236}">
                <a16:creationId xmlns:a16="http://schemas.microsoft.com/office/drawing/2014/main" id="{6D13EB96-1EC2-A459-95EF-4D0EE8BE2008}"/>
              </a:ext>
            </a:extLst>
          </p:cNvPr>
          <p:cNvSpPr>
            <a:spLocks noGrp="1"/>
          </p:cNvSpPr>
          <p:nvPr>
            <p:ph type="title"/>
          </p:nvPr>
        </p:nvSpPr>
        <p:spPr>
          <a:xfrm>
            <a:off x="838200" y="365125"/>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Relevant local policies</a:t>
            </a:r>
          </a:p>
        </p:txBody>
      </p:sp>
    </p:spTree>
    <p:extLst>
      <p:ext uri="{BB962C8B-B14F-4D97-AF65-F5344CB8AC3E}">
        <p14:creationId xmlns:p14="http://schemas.microsoft.com/office/powerpoint/2010/main" val="119431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BE86E8-5DB4-46D7-2567-1D284F1BAFD1}"/>
              </a:ext>
            </a:extLst>
          </p:cNvPr>
          <p:cNvSpPr>
            <a:spLocks noGrp="1"/>
          </p:cNvSpPr>
          <p:nvPr>
            <p:ph idx="1"/>
          </p:nvPr>
        </p:nvSpPr>
        <p:spPr/>
        <p:txBody>
          <a:bodyPr>
            <a:normAutofit fontScale="92500" lnSpcReduction="10000"/>
          </a:bodyPr>
          <a:lstStyle/>
          <a:p>
            <a:pPr marL="0" indent="0" algn="ctr">
              <a:buNone/>
            </a:pPr>
            <a:endParaRPr lang="en-GB" dirty="0"/>
          </a:p>
          <a:p>
            <a:pPr marL="0" indent="0" algn="ctr">
              <a:lnSpc>
                <a:spcPct val="100000"/>
              </a:lnSpc>
              <a:buNone/>
            </a:pPr>
            <a:r>
              <a:rPr lang="en-GB" dirty="0">
                <a:latin typeface="+mj-lt"/>
              </a:rPr>
              <a:t>DOES THIS PROPOSAL CONFORM TO THE FOLLOWING</a:t>
            </a:r>
          </a:p>
          <a:p>
            <a:pPr>
              <a:lnSpc>
                <a:spcPct val="100000"/>
              </a:lnSpc>
            </a:pPr>
            <a:r>
              <a:rPr lang="en-GB" dirty="0">
                <a:latin typeface="+mj-lt"/>
              </a:rPr>
              <a:t>Vale of Aylesbury Local Plan VALP</a:t>
            </a:r>
          </a:p>
          <a:p>
            <a:pPr>
              <a:lnSpc>
                <a:spcPct val="100000"/>
              </a:lnSpc>
            </a:pPr>
            <a:r>
              <a:rPr lang="en-GB" dirty="0">
                <a:latin typeface="+mj-lt"/>
              </a:rPr>
              <a:t>National Planning Policy Framework NPPF (VALP must conform to this)</a:t>
            </a:r>
          </a:p>
          <a:p>
            <a:pPr>
              <a:lnSpc>
                <a:spcPct val="100000"/>
              </a:lnSpc>
            </a:pPr>
            <a:r>
              <a:rPr lang="en-GB" dirty="0">
                <a:latin typeface="+mj-lt"/>
              </a:rPr>
              <a:t>Housing and Economic Land Availability Assessment</a:t>
            </a:r>
          </a:p>
          <a:p>
            <a:pPr>
              <a:lnSpc>
                <a:spcPct val="100000"/>
              </a:lnSpc>
            </a:pPr>
            <a:r>
              <a:rPr lang="en-GB" dirty="0">
                <a:latin typeface="+mj-lt"/>
              </a:rPr>
              <a:t>Settlement Hierarchy</a:t>
            </a:r>
          </a:p>
          <a:p>
            <a:pPr>
              <a:lnSpc>
                <a:spcPct val="100000"/>
              </a:lnSpc>
            </a:pPr>
            <a:r>
              <a:rPr lang="en-GB" dirty="0">
                <a:latin typeface="+mj-lt"/>
              </a:rPr>
              <a:t>Policy D3</a:t>
            </a:r>
          </a:p>
          <a:p>
            <a:pPr>
              <a:lnSpc>
                <a:spcPct val="100000"/>
              </a:lnSpc>
            </a:pPr>
            <a:r>
              <a:rPr lang="en-GB" dirty="0">
                <a:latin typeface="+mj-lt"/>
              </a:rPr>
              <a:t>Sustainable Transport Vision</a:t>
            </a:r>
          </a:p>
          <a:p>
            <a:pPr algn="ctr"/>
            <a:r>
              <a:rPr lang="en-GB" dirty="0"/>
              <a:t>NO!</a:t>
            </a:r>
          </a:p>
        </p:txBody>
      </p:sp>
      <p:sp>
        <p:nvSpPr>
          <p:cNvPr id="4" name="Date Placeholder 3">
            <a:extLst>
              <a:ext uri="{FF2B5EF4-FFF2-40B4-BE49-F238E27FC236}">
                <a16:creationId xmlns:a16="http://schemas.microsoft.com/office/drawing/2014/main" id="{3F95FE63-2D89-AB90-9F32-40A8F80C9133}"/>
              </a:ext>
            </a:extLst>
          </p:cNvPr>
          <p:cNvSpPr>
            <a:spLocks noGrp="1"/>
          </p:cNvSpPr>
          <p:nvPr>
            <p:ph type="dt" sz="half" idx="10"/>
          </p:nvPr>
        </p:nvSpPr>
        <p:spPr/>
        <p:txBody>
          <a:bodyPr/>
          <a:lstStyle/>
          <a:p>
            <a:fld id="{DA89DE33-7E40-4F36-9EAF-FB93880D80C6}" type="datetime1">
              <a:rPr lang="en-GB" smtClean="0"/>
              <a:t>12/06/2023</a:t>
            </a:fld>
            <a:endParaRPr lang="en-GB"/>
          </a:p>
        </p:txBody>
      </p:sp>
      <p:sp>
        <p:nvSpPr>
          <p:cNvPr id="5" name="Footer Placeholder 4">
            <a:extLst>
              <a:ext uri="{FF2B5EF4-FFF2-40B4-BE49-F238E27FC236}">
                <a16:creationId xmlns:a16="http://schemas.microsoft.com/office/drawing/2014/main" id="{CF33E5BE-9A33-A581-8A62-62AE702B7B52}"/>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4BF69CB7-5015-1F15-8D90-B294A03666DE}"/>
              </a:ext>
            </a:extLst>
          </p:cNvPr>
          <p:cNvSpPr>
            <a:spLocks noGrp="1"/>
          </p:cNvSpPr>
          <p:nvPr>
            <p:ph type="sldNum" sz="quarter" idx="12"/>
          </p:nvPr>
        </p:nvSpPr>
        <p:spPr/>
        <p:txBody>
          <a:bodyPr/>
          <a:lstStyle/>
          <a:p>
            <a:fld id="{8FE3BB95-E764-4A4A-9C3D-D57315AA1B5D}" type="slidenum">
              <a:rPr lang="en-GB" smtClean="0"/>
              <a:t>8</a:t>
            </a:fld>
            <a:endParaRPr lang="en-GB"/>
          </a:p>
        </p:txBody>
      </p:sp>
      <p:sp>
        <p:nvSpPr>
          <p:cNvPr id="7" name="Title 1">
            <a:extLst>
              <a:ext uri="{FF2B5EF4-FFF2-40B4-BE49-F238E27FC236}">
                <a16:creationId xmlns:a16="http://schemas.microsoft.com/office/drawing/2014/main" id="{8F6D69B3-5520-641D-3867-17B2AB820D63}"/>
              </a:ext>
            </a:extLst>
          </p:cNvPr>
          <p:cNvSpPr>
            <a:spLocks noGrp="1"/>
          </p:cNvSpPr>
          <p:nvPr>
            <p:ph type="title"/>
          </p:nvPr>
        </p:nvSpPr>
        <p:spPr>
          <a:xfrm>
            <a:off x="838200" y="365125"/>
            <a:ext cx="10515600" cy="1325563"/>
          </a:xfrm>
          <a:solidFill>
            <a:schemeClr val="accent1">
              <a:lumMod val="40000"/>
              <a:lumOff val="60000"/>
            </a:schemeClr>
          </a:solidFill>
        </p:spPr>
        <p:txBody>
          <a:bodyPr/>
          <a:lstStyle/>
          <a:p>
            <a:pPr algn="ctr"/>
            <a:r>
              <a:rPr lang="en-GB" dirty="0">
                <a:solidFill>
                  <a:schemeClr val="accent1">
                    <a:lumMod val="50000"/>
                  </a:schemeClr>
                </a:solidFill>
                <a:latin typeface="WoodCabin" panose="02000603000000000000" pitchFamily="2" charset="0"/>
              </a:rPr>
              <a:t>Checklist</a:t>
            </a:r>
          </a:p>
        </p:txBody>
      </p:sp>
    </p:spTree>
    <p:extLst>
      <p:ext uri="{BB962C8B-B14F-4D97-AF65-F5344CB8AC3E}">
        <p14:creationId xmlns:p14="http://schemas.microsoft.com/office/powerpoint/2010/main" val="3521783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5516D-345E-0BB5-3B8C-EA71CCF67CF0}"/>
              </a:ext>
            </a:extLst>
          </p:cNvPr>
          <p:cNvSpPr>
            <a:spLocks noGrp="1"/>
          </p:cNvSpPr>
          <p:nvPr>
            <p:ph type="title"/>
          </p:nvPr>
        </p:nvSpPr>
        <p:spPr>
          <a:xfrm>
            <a:off x="838200" y="259107"/>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Objections that do Count</a:t>
            </a:r>
          </a:p>
        </p:txBody>
      </p:sp>
      <p:sp>
        <p:nvSpPr>
          <p:cNvPr id="3" name="Content Placeholder 2">
            <a:extLst>
              <a:ext uri="{FF2B5EF4-FFF2-40B4-BE49-F238E27FC236}">
                <a16:creationId xmlns:a16="http://schemas.microsoft.com/office/drawing/2014/main" id="{A88F8CAE-722F-C012-617C-F545CF34F7B4}"/>
              </a:ext>
            </a:extLst>
          </p:cNvPr>
          <p:cNvSpPr>
            <a:spLocks noGrp="1"/>
          </p:cNvSpPr>
          <p:nvPr>
            <p:ph idx="1"/>
          </p:nvPr>
        </p:nvSpPr>
        <p:spPr/>
        <p:txBody>
          <a:bodyPr>
            <a:normAutofit/>
          </a:bodyPr>
          <a:lstStyle/>
          <a:p>
            <a:endParaRPr lang="en-GB" dirty="0"/>
          </a:p>
          <a:p>
            <a:endParaRPr lang="en-GB" dirty="0"/>
          </a:p>
          <a:p>
            <a:endParaRPr lang="en-GB" dirty="0"/>
          </a:p>
          <a:p>
            <a:pPr marL="0" indent="0">
              <a:buNone/>
            </a:pPr>
            <a:r>
              <a:rPr lang="en-GB" dirty="0">
                <a:latin typeface="+mj-lt"/>
              </a:rPr>
              <a:t>The proposed development is contrary to national, regional or local planning policy, government circulars, orders or statutory instruments</a:t>
            </a:r>
          </a:p>
        </p:txBody>
      </p:sp>
      <p:sp>
        <p:nvSpPr>
          <p:cNvPr id="4" name="Date Placeholder 3">
            <a:extLst>
              <a:ext uri="{FF2B5EF4-FFF2-40B4-BE49-F238E27FC236}">
                <a16:creationId xmlns:a16="http://schemas.microsoft.com/office/drawing/2014/main" id="{4271330A-89CA-941C-3D0A-ABA81AA2EFAE}"/>
              </a:ext>
            </a:extLst>
          </p:cNvPr>
          <p:cNvSpPr>
            <a:spLocks noGrp="1"/>
          </p:cNvSpPr>
          <p:nvPr>
            <p:ph type="dt" sz="half" idx="10"/>
          </p:nvPr>
        </p:nvSpPr>
        <p:spPr/>
        <p:txBody>
          <a:bodyPr/>
          <a:lstStyle/>
          <a:p>
            <a:fld id="{A090CEF2-41D0-443C-AD64-3DC990A4C87D}" type="datetime1">
              <a:rPr lang="en-GB" smtClean="0"/>
              <a:t>12/06/2023</a:t>
            </a:fld>
            <a:endParaRPr lang="en-GB"/>
          </a:p>
        </p:txBody>
      </p:sp>
      <p:sp>
        <p:nvSpPr>
          <p:cNvPr id="5" name="Footer Placeholder 4">
            <a:extLst>
              <a:ext uri="{FF2B5EF4-FFF2-40B4-BE49-F238E27FC236}">
                <a16:creationId xmlns:a16="http://schemas.microsoft.com/office/drawing/2014/main" id="{EC5B9D38-0F35-8F0B-0850-72F9EC9C0FDF}"/>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8E058613-FC83-85AC-B659-B109399F73FE}"/>
              </a:ext>
            </a:extLst>
          </p:cNvPr>
          <p:cNvSpPr>
            <a:spLocks noGrp="1"/>
          </p:cNvSpPr>
          <p:nvPr>
            <p:ph type="sldNum" sz="quarter" idx="12"/>
          </p:nvPr>
        </p:nvSpPr>
        <p:spPr/>
        <p:txBody>
          <a:bodyPr/>
          <a:lstStyle/>
          <a:p>
            <a:fld id="{8FE3BB95-E764-4A4A-9C3D-D57315AA1B5D}" type="slidenum">
              <a:rPr lang="en-GB" smtClean="0"/>
              <a:t>9</a:t>
            </a:fld>
            <a:endParaRPr lang="en-GB"/>
          </a:p>
        </p:txBody>
      </p:sp>
    </p:spTree>
    <p:extLst>
      <p:ext uri="{BB962C8B-B14F-4D97-AF65-F5344CB8AC3E}">
        <p14:creationId xmlns:p14="http://schemas.microsoft.com/office/powerpoint/2010/main" val="1969169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449</TotalTime>
  <Words>872</Words>
  <Application>Microsoft Office PowerPoint</Application>
  <PresentationFormat>Widescreen</PresentationFormat>
  <Paragraphs>107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WoodCabin</vt:lpstr>
      <vt:lpstr>Office Theme</vt:lpstr>
      <vt:lpstr>Planning Applications</vt:lpstr>
      <vt:lpstr>Local Plans and the national planning policy framework</vt:lpstr>
      <vt:lpstr>The Nitty Gritty and what to look for</vt:lpstr>
      <vt:lpstr>Five year Housing Land Supply</vt:lpstr>
      <vt:lpstr>Relevant local policies</vt:lpstr>
      <vt:lpstr>Relevant local policies</vt:lpstr>
      <vt:lpstr>Relevant local policies</vt:lpstr>
      <vt:lpstr>Checklist</vt:lpstr>
      <vt:lpstr>Objections that do Count</vt:lpstr>
      <vt:lpstr>The Process in a Nutshell</vt:lpstr>
      <vt:lpstr>Refused at Committee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Applications</dc:title>
  <dc:creator>Jean Fox</dc:creator>
  <cp:lastModifiedBy>Steve Smith</cp:lastModifiedBy>
  <cp:revision>9</cp:revision>
  <cp:lastPrinted>2022-06-13T14:03:21Z</cp:lastPrinted>
  <dcterms:created xsi:type="dcterms:W3CDTF">2022-06-11T10:45:07Z</dcterms:created>
  <dcterms:modified xsi:type="dcterms:W3CDTF">2023-06-12T14:40:57Z</dcterms:modified>
</cp:coreProperties>
</file>